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8" r:id="rId2"/>
    <p:sldId id="265" r:id="rId3"/>
    <p:sldId id="276" r:id="rId4"/>
    <p:sldId id="282" r:id="rId5"/>
    <p:sldId id="270" r:id="rId6"/>
    <p:sldId id="278" r:id="rId7"/>
    <p:sldId id="271" r:id="rId8"/>
    <p:sldId id="281" r:id="rId9"/>
    <p:sldId id="280" r:id="rId10"/>
    <p:sldId id="257" r:id="rId11"/>
  </p:sldIdLst>
  <p:sldSz cx="6858000" cy="9906000" type="A4"/>
  <p:notesSz cx="9939338" cy="6807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4" userDrawn="1">
          <p15:clr>
            <a:srgbClr val="A4A3A4"/>
          </p15:clr>
        </p15:guide>
        <p15:guide id="2" pos="255" userDrawn="1">
          <p15:clr>
            <a:srgbClr val="A4A3A4"/>
          </p15:clr>
        </p15:guide>
        <p15:guide id="3" pos="4042" userDrawn="1">
          <p15:clr>
            <a:srgbClr val="A4A3A4"/>
          </p15:clr>
        </p15:guide>
        <p15:guide id="5" orient="horz" pos="3755" userDrawn="1">
          <p15:clr>
            <a:srgbClr val="A4A3A4"/>
          </p15:clr>
        </p15:guide>
        <p15:guide id="6" orient="horz" pos="5592" userDrawn="1">
          <p15:clr>
            <a:srgbClr val="A4A3A4"/>
          </p15:clr>
        </p15:guide>
        <p15:guide id="7" orient="horz" pos="943" userDrawn="1">
          <p15:clr>
            <a:srgbClr val="A4A3A4"/>
          </p15:clr>
        </p15:guide>
        <p15:guide id="8" orient="horz" pos="3143" userDrawn="1">
          <p15:clr>
            <a:srgbClr val="A4A3A4"/>
          </p15:clr>
        </p15:guide>
        <p15:guide id="9" orient="horz" pos="57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2" autoAdjust="0"/>
    <p:restoredTop sz="94660"/>
  </p:normalViewPr>
  <p:slideViewPr>
    <p:cSldViewPr snapToGrid="0">
      <p:cViewPr varScale="1">
        <p:scale>
          <a:sx n="78" d="100"/>
          <a:sy n="78" d="100"/>
        </p:scale>
        <p:origin x="3504" y="96"/>
      </p:cViewPr>
      <p:guideLst>
        <p:guide orient="horz" pos="1124"/>
        <p:guide pos="255"/>
        <p:guide pos="4042"/>
        <p:guide orient="horz" pos="3755"/>
        <p:guide orient="horz" pos="5592"/>
        <p:guide orient="horz" pos="943"/>
        <p:guide orient="horz" pos="3143"/>
        <p:guide orient="horz" pos="5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S:\1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Sheet2!$J$22:$J$25</c:f>
              <c:strCache>
                <c:ptCount val="4"/>
                <c:pt idx="0">
                  <c:v>38.2</c:v>
                </c:pt>
                <c:pt idx="1">
                  <c:v>39.4</c:v>
                </c:pt>
                <c:pt idx="2">
                  <c:v>41.2</c:v>
                </c:pt>
                <c:pt idx="3">
                  <c:v>54.6</c:v>
                </c:pt>
              </c:strCache>
            </c:strRef>
          </c:tx>
          <c:spPr>
            <a:ln w="15240" cap="rnd" cmpd="sng" algn="ctr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Sheet2!$K$22:$K$25</c:f>
              <c:strCache>
                <c:ptCount val="4"/>
                <c:pt idx="0">
                  <c:v>LEVEL1</c:v>
                </c:pt>
                <c:pt idx="1">
                  <c:v>LEVEL2</c:v>
                </c:pt>
                <c:pt idx="2">
                  <c:v>LEVEL3</c:v>
                </c:pt>
                <c:pt idx="3">
                  <c:v>LEVEL4</c:v>
                </c:pt>
              </c:strCache>
            </c:strRef>
          </c:cat>
          <c:val>
            <c:numRef>
              <c:f>Sheet2!$J$22:$J$24</c:f>
              <c:numCache>
                <c:formatCode>General</c:formatCode>
                <c:ptCount val="3"/>
                <c:pt idx="0">
                  <c:v>38.200000000000003</c:v>
                </c:pt>
                <c:pt idx="1">
                  <c:v>39.4</c:v>
                </c:pt>
                <c:pt idx="2">
                  <c:v>41.2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74-44B0-806E-445A9DF991A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1230719"/>
        <c:axId val="271234879"/>
      </c:lineChart>
      <c:catAx>
        <c:axId val="271230719"/>
        <c:scaling>
          <c:orientation val="minMax"/>
        </c:scaling>
        <c:delete val="0"/>
        <c:axPos val="b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1234879"/>
        <c:crosses val="autoZero"/>
        <c:auto val="1"/>
        <c:lblAlgn val="ctr"/>
        <c:lblOffset val="100"/>
        <c:noMultiLvlLbl val="0"/>
      </c:catAx>
      <c:valAx>
        <c:axId val="271234879"/>
        <c:scaling>
          <c:orientation val="minMax"/>
          <c:max val="42"/>
          <c:min val="37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TEMPERTATURE(</a:t>
                </a:r>
                <a:r>
                  <a:rPr lang="ko-KR" altLang="en-US"/>
                  <a:t>℃</a:t>
                </a:r>
                <a:r>
                  <a:rPr lang="en-US" altLang="ko-KR"/>
                  <a:t>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1230719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6D39-94CB-4C0E-B1A1-577D6793FC59}" type="datetimeFigureOut">
              <a:rPr lang="ko-KR" altLang="en-US" smtClean="0"/>
              <a:t>2023-12-04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F3E9-66F4-434E-A17F-C6362DC042D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42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16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8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941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85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4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664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23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4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726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38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341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chart" Target="../charts/chart1.xml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495" y="476734"/>
            <a:ext cx="2399955" cy="599989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912" y="255027"/>
            <a:ext cx="6858000" cy="1758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67048" y="9144331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20834" y="1796965"/>
            <a:ext cx="23351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/>
              <a:t>DSU0104A3</a:t>
            </a:r>
          </a:p>
          <a:p>
            <a:r>
              <a:rPr lang="en-US" altLang="ko-KR" sz="2000" dirty="0">
                <a:solidFill>
                  <a:srgbClr val="000000"/>
                </a:solidFill>
              </a:rPr>
              <a:t>SPDNBLU9CCNCCNN</a:t>
            </a:r>
            <a:endParaRPr lang="en-US" altLang="ko-KR" sz="200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921" y="8459670"/>
            <a:ext cx="700754" cy="67004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17005" y="1096744"/>
            <a:ext cx="1577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brief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239" y="4995817"/>
            <a:ext cx="18535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Product Description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5V,9W 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Fabric(nylon)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Printed PET film heater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3 step LED controller</a:t>
            </a:r>
            <a:endParaRPr lang="en-US" altLang="ko-KR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2846" y="5000004"/>
            <a:ext cx="22809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Features and Benefits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Uniformity</a:t>
            </a:r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Thin </a:t>
            </a:r>
            <a:r>
              <a:rPr lang="en-US" altLang="ko-KR" sz="1200" dirty="0"/>
              <a:t>thickness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Flexibility</a:t>
            </a:r>
            <a:endParaRPr lang="en-US" altLang="ko-KR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35157" y="4990979"/>
            <a:ext cx="1405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Key Applications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Warmer</a:t>
            </a:r>
            <a:endParaRPr lang="en-US" altLang="ko-KR" sz="1200" dirty="0"/>
          </a:p>
        </p:txBody>
      </p:sp>
      <p:cxnSp>
        <p:nvCxnSpPr>
          <p:cNvPr id="20" name="직선 연결선 19"/>
          <p:cNvCxnSpPr/>
          <p:nvPr/>
        </p:nvCxnSpPr>
        <p:spPr>
          <a:xfrm>
            <a:off x="412239" y="4985927"/>
            <a:ext cx="183088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2464436" y="4985927"/>
            <a:ext cx="2289355" cy="26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4973012" y="4985959"/>
            <a:ext cx="1432561" cy="3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713" y="8585379"/>
            <a:ext cx="427473" cy="53943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5919" y="8636711"/>
            <a:ext cx="535630" cy="414813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668" y="8619273"/>
            <a:ext cx="558905" cy="4801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7192" y="2606650"/>
            <a:ext cx="1021557" cy="2134516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3087134" y="2619183"/>
            <a:ext cx="2536007" cy="185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814" y="6840962"/>
            <a:ext cx="5981699" cy="22929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100" dirty="0" smtClean="0"/>
          </a:p>
          <a:p>
            <a:r>
              <a:rPr lang="en-US" altLang="ko-KR" sz="1100" b="1" dirty="0" smtClean="0"/>
              <a:t>HEAD OFFICE</a:t>
            </a:r>
          </a:p>
          <a:p>
            <a:r>
              <a:rPr lang="en-US" altLang="ko-KR" sz="1100" dirty="0" smtClean="0"/>
              <a:t>10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Sandan</a:t>
            </a:r>
            <a:r>
              <a:rPr lang="en-US" altLang="ko-KR" sz="1100" dirty="0"/>
              <a:t> 4-gil, </a:t>
            </a:r>
            <a:r>
              <a:rPr lang="en-US" altLang="ko-KR" sz="1100" dirty="0" err="1"/>
              <a:t>Seo-myeon</a:t>
            </a:r>
            <a:r>
              <a:rPr lang="en-US" altLang="ko-KR" sz="1100" dirty="0"/>
              <a:t>, Suncheon-</a:t>
            </a:r>
            <a:r>
              <a:rPr lang="en-US" altLang="ko-KR" sz="1100" dirty="0" err="1"/>
              <a:t>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Korea,(57927)</a:t>
            </a:r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FACTORY</a:t>
            </a:r>
          </a:p>
          <a:p>
            <a:r>
              <a:rPr lang="en-US" altLang="ko-KR" sz="1100" dirty="0"/>
              <a:t>49, Hangman 10-ro, </a:t>
            </a:r>
            <a:r>
              <a:rPr lang="en-US" altLang="ko-KR" sz="1100" dirty="0" err="1"/>
              <a:t>Gwangyang-si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Korea(57793)</a:t>
            </a:r>
          </a:p>
          <a:p>
            <a:endParaRPr lang="en-US" altLang="ko-KR" sz="1100" dirty="0"/>
          </a:p>
          <a:p>
            <a:r>
              <a:rPr lang="en-US" altLang="ko-KR" sz="1100" b="1" dirty="0" smtClean="0"/>
              <a:t>SEOUL OFFICE</a:t>
            </a:r>
          </a:p>
          <a:p>
            <a:r>
              <a:rPr lang="en-US" altLang="ko-KR" sz="1100" dirty="0" smtClean="0"/>
              <a:t>PARU B/D 71, </a:t>
            </a:r>
            <a:r>
              <a:rPr lang="en-US" altLang="ko-KR" sz="1100" dirty="0" err="1" smtClean="0"/>
              <a:t>Mokdongjungangbuk-ro</a:t>
            </a:r>
            <a:r>
              <a:rPr lang="en-US" altLang="ko-KR" sz="1100" dirty="0" smtClean="0"/>
              <a:t>, </a:t>
            </a:r>
            <a:r>
              <a:rPr lang="en-US" altLang="ko-KR" sz="1100" dirty="0" err="1" smtClean="0"/>
              <a:t>Yangcheon-gu</a:t>
            </a:r>
            <a:r>
              <a:rPr lang="en-US" altLang="ko-KR" sz="1100" dirty="0" smtClean="0"/>
              <a:t>, Seoul Korea(07947)</a:t>
            </a:r>
          </a:p>
          <a:p>
            <a:endParaRPr lang="en-US" altLang="ko-KR" sz="1100" dirty="0" smtClean="0"/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TEL</a:t>
            </a:r>
            <a:r>
              <a:rPr lang="en-US" altLang="ko-KR" sz="1100" dirty="0" smtClean="0"/>
              <a:t>  +82-61-755-5114</a:t>
            </a:r>
          </a:p>
          <a:p>
            <a:r>
              <a:rPr lang="en-US" altLang="ko-KR" sz="1100" dirty="0" smtClean="0"/>
              <a:t>FAX  </a:t>
            </a:r>
            <a:r>
              <a:rPr lang="en-US" altLang="ko-KR" sz="1100" dirty="0" smtClean="0">
                <a:solidFill>
                  <a:prstClr val="black"/>
                </a:solidFill>
              </a:rPr>
              <a:t>+82-61-753-0134</a:t>
            </a:r>
            <a:endParaRPr lang="en-US" altLang="ko-KR" sz="1100" dirty="0">
              <a:solidFill>
                <a:prstClr val="black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74" y="3368379"/>
            <a:ext cx="2125251" cy="53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4190" y="1096903"/>
            <a:ext cx="2034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Table of Contents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660785"/>
              </p:ext>
            </p:extLst>
          </p:nvPr>
        </p:nvGraphicFramePr>
        <p:xfrm>
          <a:off x="425752" y="1515712"/>
          <a:ext cx="6006495" cy="4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460">
                  <a:extLst>
                    <a:ext uri="{9D8B030D-6E8A-4147-A177-3AD203B41FA5}">
                      <a16:colId xmlns:a16="http://schemas.microsoft.com/office/drawing/2014/main" val="3237775241"/>
                    </a:ext>
                  </a:extLst>
                </a:gridCol>
                <a:gridCol w="973035">
                  <a:extLst>
                    <a:ext uri="{9D8B030D-6E8A-4147-A177-3AD203B41FA5}">
                      <a16:colId xmlns:a16="http://schemas.microsoft.com/office/drawing/2014/main" val="3722416483"/>
                    </a:ext>
                  </a:extLst>
                </a:gridCol>
              </a:tblGrid>
              <a:tr h="4074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page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546558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</a:t>
                      </a: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959076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Contents</a:t>
                      </a:r>
                      <a:endParaRPr lang="ko-KR" altLang="en-US" sz="1400" b="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73684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Characteristics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937831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Characteristic Diagram 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4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13048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924912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 Dimensions</a:t>
                      </a:r>
                      <a:endParaRPr lang="ko-KR" alt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6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965285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Product Nomenclature</a:t>
                      </a:r>
                      <a:endParaRPr lang="ko-KR" altLang="en-US" sz="14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Packaging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Precaution For Use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65157" y="459475"/>
            <a:ext cx="268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DSU0104A3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SPDNBLU9CCNCCNN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385" y="1146602"/>
            <a:ext cx="3060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Performance Characteristic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14973" y="8765161"/>
            <a:ext cx="59769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j-ea"/>
                <a:ea typeface="+mj-ea"/>
              </a:rPr>
              <a:t>* </a:t>
            </a:r>
            <a:r>
              <a:rPr lang="en-US" altLang="ko-KR" sz="1100" dirty="0">
                <a:latin typeface="+mj-ea"/>
                <a:ea typeface="+mj-ea"/>
              </a:rPr>
              <a:t>Product is not guaranteed for operations above the above conditions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7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0164" y="7619664"/>
            <a:ext cx="301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Absolute Maximum Rating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682080"/>
              </p:ext>
            </p:extLst>
          </p:nvPr>
        </p:nvGraphicFramePr>
        <p:xfrm>
          <a:off x="417384" y="1519187"/>
          <a:ext cx="5993923" cy="5284648"/>
        </p:xfrm>
        <a:graphic>
          <a:graphicData uri="http://schemas.openxmlformats.org/drawingml/2006/table">
            <a:tbl>
              <a:tblPr/>
              <a:tblGrid>
                <a:gridCol w="1633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15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Tolerance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9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product name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DSU0104A3</a:t>
                      </a: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P/N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 smtClean="0"/>
                        <a:t>SPDNBLU9CCNCCNN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Fabric</a:t>
                      </a:r>
                      <a:endParaRPr lang="ko-KR" altLang="en-US" sz="12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nylon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, 0.5t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0.3mm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Size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Mat: 200mm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X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197mm X 1mm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Goose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down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vest: M,L,XL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Battery: 63mm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X 93mm X 13mm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Strap: 140mm X 250mm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Weight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Mat: 50g</a:t>
                      </a:r>
                    </a:p>
                    <a:p>
                      <a:pPr marL="0" marR="0" indent="0" algn="ct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Goose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down vest: 200g</a:t>
                      </a:r>
                    </a:p>
                    <a:p>
                      <a:pPr marL="0" marR="0" indent="0" algn="ct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Battery: 100g</a:t>
                      </a:r>
                    </a:p>
                    <a:p>
                      <a:pPr marL="0" marR="0" indent="0" algn="ct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Strap: 14g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26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Rated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5 DCV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2.7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Electricity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9W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Power density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0.117W/cm2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996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Temperature</a:t>
                      </a:r>
                      <a:r>
                        <a:rPr lang="en-US" altLang="ko-KR" sz="1200" kern="120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use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LEVEL : 1 (37℃)  2 (38.5℃)  3 (40℃)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Sensor control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Operating condition 1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MAX. 12Hour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smtClean="0">
                          <a:effectLst/>
                        </a:rPr>
                        <a:t>Operating condition 2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Insulation thermal 70℃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419305" y="6814391"/>
            <a:ext cx="60118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n-ea"/>
              </a:rPr>
              <a:t>* Resistance </a:t>
            </a:r>
            <a:r>
              <a:rPr lang="en-US" altLang="ko-KR" sz="1100" dirty="0">
                <a:latin typeface="+mn-ea"/>
              </a:rPr>
              <a:t>is a measurement </a:t>
            </a:r>
            <a:r>
              <a:rPr lang="en-US" altLang="ko-KR" sz="1100" dirty="0" smtClean="0">
                <a:latin typeface="+mn-ea"/>
              </a:rPr>
              <a:t>tolerance</a:t>
            </a:r>
          </a:p>
          <a:p>
            <a:r>
              <a:rPr lang="en-US" altLang="ko-KR" sz="1100" dirty="0" smtClean="0">
                <a:latin typeface="+mn-ea"/>
              </a:rPr>
              <a:t>* Temperature </a:t>
            </a:r>
            <a:r>
              <a:rPr lang="en-US" altLang="ko-KR" sz="1100" dirty="0">
                <a:latin typeface="+mn-ea"/>
              </a:rPr>
              <a:t>of use is </a:t>
            </a:r>
            <a:r>
              <a:rPr lang="en-US" altLang="ko-KR" sz="1100" dirty="0" smtClean="0">
                <a:latin typeface="+mn-ea"/>
              </a:rPr>
              <a:t>single product operating environment</a:t>
            </a:r>
          </a:p>
          <a:p>
            <a:r>
              <a:rPr lang="en-US" altLang="ko-KR" sz="1100" dirty="0">
                <a:latin typeface="+mn-ea"/>
              </a:rPr>
              <a:t>* After turn on the power button, power on and set to level 3 automatically</a:t>
            </a:r>
            <a:endParaRPr lang="ko-KR" altLang="en-US" sz="1100" dirty="0">
              <a:latin typeface="+mn-ea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836906"/>
              </p:ext>
            </p:extLst>
          </p:nvPr>
        </p:nvGraphicFramePr>
        <p:xfrm>
          <a:off x="417385" y="8031609"/>
          <a:ext cx="6013895" cy="739317"/>
        </p:xfrm>
        <a:graphic>
          <a:graphicData uri="http://schemas.openxmlformats.org/drawingml/2006/table">
            <a:tbl>
              <a:tblPr/>
              <a:tblGrid>
                <a:gridCol w="2829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115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Voltage used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Heater temperature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Operating conditions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  <a:latin typeface="+mn-lt"/>
                        </a:rPr>
                        <a:t>Single Product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~ 7V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6" name="직선 연결선 2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65157" y="459475"/>
            <a:ext cx="268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DSU0104A3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SPDNBLU9CCNCCNN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0" name="직선 연결선 9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3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4341827" y="3592463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848" y="3672706"/>
            <a:ext cx="418899" cy="80738"/>
          </a:xfrm>
          <a:prstGeom prst="rect">
            <a:avLst/>
          </a:prstGeom>
        </p:spPr>
      </p:pic>
      <p:cxnSp>
        <p:nvCxnSpPr>
          <p:cNvPr id="24" name="직선 연결선 23"/>
          <p:cNvCxnSpPr/>
          <p:nvPr/>
        </p:nvCxnSpPr>
        <p:spPr>
          <a:xfrm>
            <a:off x="4639711" y="3658043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5205496" y="3652343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5527670" y="3587608"/>
            <a:ext cx="392274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 40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5629" y="3116302"/>
            <a:ext cx="190494" cy="464650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 rotWithShape="1">
          <a:blip r:embed="rId5"/>
          <a:srcRect t="5155" b="-1"/>
          <a:stretch/>
        </p:blipFill>
        <p:spPr>
          <a:xfrm rot="5400000">
            <a:off x="4760070" y="2871892"/>
            <a:ext cx="458682" cy="916688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2445415" y="3594526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2743299" y="3660106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309084" y="3654405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>
          <a:xfrm>
            <a:off x="3692978" y="3589670"/>
            <a:ext cx="80545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38/5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 rotWithShape="1">
          <a:blip r:embed="rId5"/>
          <a:srcRect t="5155" b="-1"/>
          <a:stretch/>
        </p:blipFill>
        <p:spPr>
          <a:xfrm rot="5400000">
            <a:off x="2863658" y="2873955"/>
            <a:ext cx="458682" cy="916688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 rotWithShape="1">
          <a:blip r:embed="rId6"/>
          <a:srcRect r="10262" b="60534"/>
          <a:stretch/>
        </p:blipFill>
        <p:spPr>
          <a:xfrm>
            <a:off x="3768895" y="3090363"/>
            <a:ext cx="203025" cy="504163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1161021" y="2867718"/>
            <a:ext cx="443470" cy="936086"/>
          </a:xfrm>
          <a:prstGeom prst="rect">
            <a:avLst/>
          </a:prstGeom>
        </p:spPr>
      </p:pic>
      <p:sp>
        <p:nvSpPr>
          <p:cNvPr id="39" name="직사각형 38"/>
          <p:cNvSpPr/>
          <p:nvPr/>
        </p:nvSpPr>
        <p:spPr>
          <a:xfrm>
            <a:off x="712522" y="3588235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1576191" y="3664879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1922176" y="3592905"/>
            <a:ext cx="355190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37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42" name="그림 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9319" y="3660780"/>
            <a:ext cx="439081" cy="107415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 rotWithShape="1">
          <a:blip r:embed="rId6"/>
          <a:srcRect l="-15265" t="58612" r="-1"/>
          <a:stretch/>
        </p:blipFill>
        <p:spPr>
          <a:xfrm>
            <a:off x="1979748" y="3065851"/>
            <a:ext cx="260780" cy="528709"/>
          </a:xfrm>
          <a:prstGeom prst="rect">
            <a:avLst/>
          </a:prstGeom>
        </p:spPr>
      </p:pic>
      <p:cxnSp>
        <p:nvCxnSpPr>
          <p:cNvPr id="44" name="직선 연결선 43"/>
          <p:cNvCxnSpPr/>
          <p:nvPr/>
        </p:nvCxnSpPr>
        <p:spPr>
          <a:xfrm>
            <a:off x="1001831" y="3660780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그림 4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29353" y="3692031"/>
            <a:ext cx="416296" cy="90797"/>
          </a:xfrm>
          <a:prstGeom prst="rect">
            <a:avLst/>
          </a:prstGeom>
        </p:spPr>
      </p:pic>
      <p:sp>
        <p:nvSpPr>
          <p:cNvPr id="47" name="직사각형 46"/>
          <p:cNvSpPr/>
          <p:nvPr/>
        </p:nvSpPr>
        <p:spPr>
          <a:xfrm>
            <a:off x="691041" y="2787512"/>
            <a:ext cx="5409243" cy="1231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>
          <a:xfrm>
            <a:off x="682473" y="2783074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>
                <a:latin typeface="+mj-ea"/>
              </a:rPr>
              <a:t>LEVEL1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2472125" y="2785978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 smtClean="0">
                <a:latin typeface="+mj-ea"/>
              </a:rPr>
              <a:t>LEVEL2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4264175" y="2766003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 smtClean="0">
                <a:latin typeface="+mj-ea"/>
              </a:rPr>
              <a:t>LEVEL3</a:t>
            </a:r>
            <a:endParaRPr lang="ko-KR" altLang="en-US" dirty="0"/>
          </a:p>
        </p:txBody>
      </p:sp>
      <p:cxnSp>
        <p:nvCxnSpPr>
          <p:cNvPr id="56" name="직선 연결선 55"/>
          <p:cNvCxnSpPr/>
          <p:nvPr/>
        </p:nvCxnSpPr>
        <p:spPr>
          <a:xfrm>
            <a:off x="2367441" y="2783074"/>
            <a:ext cx="0" cy="1231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4220042" y="2792599"/>
            <a:ext cx="0" cy="1231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20052" y="1098688"/>
            <a:ext cx="2583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Characteristic Diagram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4813" y="1519160"/>
            <a:ext cx="683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ea typeface="+mj-ea"/>
              </a:rPr>
              <a:t>Test method : 25</a:t>
            </a:r>
            <a:r>
              <a:rPr lang="ko-KR" altLang="en-US" sz="1200" dirty="0">
                <a:ea typeface="+mj-ea"/>
              </a:rPr>
              <a:t>℃</a:t>
            </a:r>
            <a:r>
              <a:rPr lang="en-US" altLang="ko-KR" sz="1200" dirty="0">
                <a:ea typeface="+mj-ea"/>
              </a:rPr>
              <a:t>, 1 Measurement of saturation temperature at voltage </a:t>
            </a:r>
            <a:r>
              <a:rPr lang="en-US" altLang="ko-KR" sz="1200" dirty="0" smtClean="0">
                <a:ea typeface="+mj-ea"/>
              </a:rPr>
              <a:t>rise</a:t>
            </a:r>
            <a:endParaRPr lang="ko-KR" altLang="en-US" sz="1200" dirty="0">
              <a:ea typeface="+mj-ea"/>
            </a:endParaRPr>
          </a:p>
        </p:txBody>
      </p:sp>
      <p:graphicFrame>
        <p:nvGraphicFramePr>
          <p:cNvPr id="45" name="차트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376938"/>
              </p:ext>
            </p:extLst>
          </p:nvPr>
        </p:nvGraphicFramePr>
        <p:xfrm>
          <a:off x="451973" y="5065660"/>
          <a:ext cx="5934539" cy="277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3765157" y="459475"/>
            <a:ext cx="268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DSU0104A3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SPDNBLU9CCNCCNN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17291"/>
              </p:ext>
            </p:extLst>
          </p:nvPr>
        </p:nvGraphicFramePr>
        <p:xfrm>
          <a:off x="420053" y="1784350"/>
          <a:ext cx="5996622" cy="3945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504">
                  <a:extLst>
                    <a:ext uri="{9D8B030D-6E8A-4147-A177-3AD203B41FA5}">
                      <a16:colId xmlns:a16="http://schemas.microsoft.com/office/drawing/2014/main" val="3126015172"/>
                    </a:ext>
                  </a:extLst>
                </a:gridCol>
                <a:gridCol w="2035783">
                  <a:extLst>
                    <a:ext uri="{9D8B030D-6E8A-4147-A177-3AD203B41FA5}">
                      <a16:colId xmlns:a16="http://schemas.microsoft.com/office/drawing/2014/main" val="2879297342"/>
                    </a:ext>
                  </a:extLst>
                </a:gridCol>
                <a:gridCol w="605642">
                  <a:extLst>
                    <a:ext uri="{9D8B030D-6E8A-4147-A177-3AD203B41FA5}">
                      <a16:colId xmlns:a16="http://schemas.microsoft.com/office/drawing/2014/main" val="2150763986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val="276186557"/>
                    </a:ext>
                  </a:extLst>
                </a:gridCol>
                <a:gridCol w="878774">
                  <a:extLst>
                    <a:ext uri="{9D8B030D-6E8A-4147-A177-3AD203B41FA5}">
                      <a16:colId xmlns:a16="http://schemas.microsoft.com/office/drawing/2014/main" val="3038024547"/>
                    </a:ext>
                  </a:extLst>
                </a:gridCol>
                <a:gridCol w="680893">
                  <a:extLst>
                    <a:ext uri="{9D8B030D-6E8A-4147-A177-3AD203B41FA5}">
                      <a16:colId xmlns:a16="http://schemas.microsoft.com/office/drawing/2014/main" val="3585975929"/>
                    </a:ext>
                  </a:extLst>
                </a:gridCol>
              </a:tblGrid>
              <a:tr h="9892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Item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Test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Condition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Unit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Number of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</a:t>
                      </a: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Damage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Judgment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Result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71664"/>
                  </a:ext>
                </a:extLst>
              </a:tr>
              <a:tr h="1062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Folded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Folded, 1 cm in diameter,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80 kg Press repeatedly and measure current,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4,500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698978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Twist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180° twist</a:t>
                      </a: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(End to end :1kg force)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15,000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221996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Press hard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10 cm in diameter,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80 kgf,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60,000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66604"/>
                  </a:ext>
                </a:extLst>
              </a:tr>
              <a:tr h="536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continuous 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operating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Rated 5V, resistance check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2,000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Hours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066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0053" y="1139783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Reliability Test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28" y="1513792"/>
            <a:ext cx="24812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ea typeface="맑은 고딕" panose="020B0503020000020004" pitchFamily="50" charset="-127"/>
              </a:rPr>
              <a:t>※ Judgement is change before and after</a:t>
            </a:r>
            <a:endParaRPr lang="ko-KR" altLang="en-US" sz="1100" dirty="0">
              <a:ea typeface="+mj-ea"/>
            </a:endParaRPr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1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6</a:t>
            </a:r>
            <a:endParaRPr lang="ko-KR" altLang="en-US" dirty="0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65157" y="459475"/>
            <a:ext cx="268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DSU0104A3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SPDNBLU9CCNCCNN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2028" y="1152931"/>
            <a:ext cx="270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Mechanical Dimensions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04813" y="1499473"/>
            <a:ext cx="6011862" cy="763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41" name="직선 연결선 40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grpSp>
        <p:nvGrpSpPr>
          <p:cNvPr id="15" name="그룹 14"/>
          <p:cNvGrpSpPr>
            <a:grpSpLocks noChangeAspect="1"/>
          </p:cNvGrpSpPr>
          <p:nvPr/>
        </p:nvGrpSpPr>
        <p:grpSpPr>
          <a:xfrm>
            <a:off x="895934" y="6107897"/>
            <a:ext cx="5029620" cy="2170204"/>
            <a:chOff x="816812" y="4969163"/>
            <a:chExt cx="5532582" cy="2387224"/>
          </a:xfrm>
        </p:grpSpPr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69308" y="5083008"/>
              <a:ext cx="1604097" cy="2159533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38039" y="5289217"/>
              <a:ext cx="2717502" cy="1839823"/>
            </a:xfrm>
            <a:prstGeom prst="rect">
              <a:avLst/>
            </a:prstGeom>
          </p:spPr>
        </p:pic>
        <p:sp>
          <p:nvSpPr>
            <p:cNvPr id="21" name="직사각형 20"/>
            <p:cNvSpPr/>
            <p:nvPr/>
          </p:nvSpPr>
          <p:spPr>
            <a:xfrm>
              <a:off x="816812" y="4969163"/>
              <a:ext cx="2309091" cy="2387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3241358" y="4969163"/>
              <a:ext cx="3108036" cy="2387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2113" y="8868103"/>
            <a:ext cx="2066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ea typeface="+mj-ea"/>
              </a:rPr>
              <a:t>Notes : All </a:t>
            </a:r>
            <a:r>
              <a:rPr lang="en-US" altLang="ko-KR" sz="1100" dirty="0">
                <a:ea typeface="+mj-ea"/>
              </a:rPr>
              <a:t>dimensions are in </a:t>
            </a:r>
            <a:r>
              <a:rPr lang="en-US" altLang="ko-KR" sz="1100" dirty="0" smtClean="0">
                <a:ea typeface="+mj-ea"/>
              </a:rPr>
              <a:t>mm</a:t>
            </a:r>
            <a:endParaRPr lang="ko-KR" altLang="en-US" sz="14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288" y="1784350"/>
            <a:ext cx="2029779" cy="389041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7744" y="2183167"/>
            <a:ext cx="1561368" cy="355862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765157" y="459475"/>
            <a:ext cx="268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DSU0104A3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SPDNBLU9CCNCCNN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08211"/>
              </p:ext>
            </p:extLst>
          </p:nvPr>
        </p:nvGraphicFramePr>
        <p:xfrm>
          <a:off x="407349" y="3412646"/>
          <a:ext cx="6044284" cy="3208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868">
                  <a:extLst>
                    <a:ext uri="{9D8B030D-6E8A-4147-A177-3AD203B41FA5}">
                      <a16:colId xmlns:a16="http://schemas.microsoft.com/office/drawing/2014/main" val="104045725"/>
                    </a:ext>
                  </a:extLst>
                </a:gridCol>
                <a:gridCol w="603509">
                  <a:extLst>
                    <a:ext uri="{9D8B030D-6E8A-4147-A177-3AD203B41FA5}">
                      <a16:colId xmlns:a16="http://schemas.microsoft.com/office/drawing/2014/main" val="2060530841"/>
                    </a:ext>
                  </a:extLst>
                </a:gridCol>
                <a:gridCol w="543834">
                  <a:extLst>
                    <a:ext uri="{9D8B030D-6E8A-4147-A177-3AD203B41FA5}">
                      <a16:colId xmlns:a16="http://schemas.microsoft.com/office/drawing/2014/main" val="440542914"/>
                    </a:ext>
                  </a:extLst>
                </a:gridCol>
                <a:gridCol w="543834">
                  <a:extLst>
                    <a:ext uri="{9D8B030D-6E8A-4147-A177-3AD203B41FA5}">
                      <a16:colId xmlns:a16="http://schemas.microsoft.com/office/drawing/2014/main" val="3546198465"/>
                    </a:ext>
                  </a:extLst>
                </a:gridCol>
                <a:gridCol w="543834">
                  <a:extLst>
                    <a:ext uri="{9D8B030D-6E8A-4147-A177-3AD203B41FA5}">
                      <a16:colId xmlns:a16="http://schemas.microsoft.com/office/drawing/2014/main" val="1172430851"/>
                    </a:ext>
                  </a:extLst>
                </a:gridCol>
                <a:gridCol w="543834">
                  <a:extLst>
                    <a:ext uri="{9D8B030D-6E8A-4147-A177-3AD203B41FA5}">
                      <a16:colId xmlns:a16="http://schemas.microsoft.com/office/drawing/2014/main" val="434585869"/>
                    </a:ext>
                  </a:extLst>
                </a:gridCol>
                <a:gridCol w="543834">
                  <a:extLst>
                    <a:ext uri="{9D8B030D-6E8A-4147-A177-3AD203B41FA5}">
                      <a16:colId xmlns:a16="http://schemas.microsoft.com/office/drawing/2014/main" val="2816877358"/>
                    </a:ext>
                  </a:extLst>
                </a:gridCol>
                <a:gridCol w="543834">
                  <a:extLst>
                    <a:ext uri="{9D8B030D-6E8A-4147-A177-3AD203B41FA5}">
                      <a16:colId xmlns:a16="http://schemas.microsoft.com/office/drawing/2014/main" val="4006748884"/>
                    </a:ext>
                  </a:extLst>
                </a:gridCol>
                <a:gridCol w="641031">
                  <a:extLst>
                    <a:ext uri="{9D8B030D-6E8A-4147-A177-3AD203B41FA5}">
                      <a16:colId xmlns:a16="http://schemas.microsoft.com/office/drawing/2014/main" val="3187924704"/>
                    </a:ext>
                  </a:extLst>
                </a:gridCol>
                <a:gridCol w="549436">
                  <a:extLst>
                    <a:ext uri="{9D8B030D-6E8A-4147-A177-3AD203B41FA5}">
                      <a16:colId xmlns:a16="http://schemas.microsoft.com/office/drawing/2014/main" val="3673064360"/>
                    </a:ext>
                  </a:extLst>
                </a:gridCol>
                <a:gridCol w="549436">
                  <a:extLst>
                    <a:ext uri="{9D8B030D-6E8A-4147-A177-3AD203B41FA5}">
                      <a16:colId xmlns:a16="http://schemas.microsoft.com/office/drawing/2014/main" val="653137385"/>
                    </a:ext>
                  </a:extLst>
                </a:gridCol>
              </a:tblGrid>
              <a:tr h="162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P2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P3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P4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P5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</a:rPr>
                        <a:t>P6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P7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P8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P9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P10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P11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434639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Series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product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Material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Power type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effectLst/>
                        </a:rPr>
                        <a:t>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effectLst/>
                        </a:rPr>
                        <a:t>the closing part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Thermoelectronic Film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Remote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Labels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Cover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188521"/>
                  </a:ext>
                </a:extLst>
              </a:tr>
              <a:tr h="275743">
                <a:tc rowSpan="10"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S-Soft 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 - USB </a:t>
                      </a:r>
                      <a:r>
                        <a:rPr lang="en-US" sz="600" u="none" strike="noStrike" dirty="0">
                          <a:effectLst/>
                        </a:rPr>
                        <a:t>Play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Suede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R-Rosewood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U-USB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5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</a:t>
                      </a:r>
                      <a:r>
                        <a:rPr lang="en-US" sz="600" u="none" strike="noStrike" dirty="0">
                          <a:effectLst/>
                        </a:rPr>
                        <a:t>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(Black)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N-X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2144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 - portable </a:t>
                      </a:r>
                      <a:r>
                        <a:rPr lang="en-US" sz="600" u="none" strike="noStrike" dirty="0">
                          <a:effectLst/>
                        </a:rPr>
                        <a:t>heating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T- TPU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B-Blue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D1-DC </a:t>
                      </a:r>
                      <a:r>
                        <a:rPr lang="en-US" sz="600" u="none" strike="noStrike" dirty="0">
                          <a:effectLst/>
                        </a:rPr>
                        <a:t>12V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7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C-Customized</a:t>
                      </a:r>
                    </a:p>
                    <a:p>
                      <a:pPr algn="ctr" rtl="0" fontAlgn="ctr"/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color </a:t>
                      </a:r>
                      <a:r>
                        <a:rPr lang="en-US" sz="600" u="none" strike="noStrike" dirty="0">
                          <a:effectLst/>
                        </a:rPr>
                        <a:t>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NL-Normal LOGO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(INKO)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G-Gray</a:t>
                      </a: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3583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- </a:t>
                      </a:r>
                      <a:r>
                        <a:rPr lang="en-US" sz="600" u="none" strike="noStrike" dirty="0" smtClean="0">
                          <a:effectLst/>
                        </a:rPr>
                        <a:t>Thermal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M- Micro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 err="1" smtClean="0">
                          <a:effectLst/>
                        </a:rPr>
                        <a:t>Hiber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G-gray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D2-DC </a:t>
                      </a:r>
                      <a:r>
                        <a:rPr lang="en-US" sz="600" u="none" strike="noStrike" dirty="0">
                          <a:effectLst/>
                        </a:rPr>
                        <a:t>24V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9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strike="noStrike" dirty="0" smtClean="0">
                          <a:effectLst/>
                        </a:rPr>
                        <a:t>R-Rosewood</a:t>
                      </a:r>
                      <a:endParaRPr lang="en-US" altLang="ko-KR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3755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JN - Slim </a:t>
                      </a:r>
                      <a:r>
                        <a:rPr lang="en-US" sz="600" u="none" strike="noStrike" dirty="0">
                          <a:effectLst/>
                        </a:rPr>
                        <a:t>Fit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Thermal 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P-Poly ester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BE-beige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37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CLO-Customized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C-Color 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both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CC- Customized 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7091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PJ- Pocket-type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thermal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r>
                        <a:rPr lang="en-US" altLang="ko-KR" sz="600" u="none" strike="noStrike" dirty="0" smtClean="0">
                          <a:effectLst/>
                        </a:rPr>
                        <a:t>N-Nylon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N-Navy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60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CLI-Customized Line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(Change color/length</a:t>
                      </a:r>
                      <a:r>
                        <a:rPr lang="en-US" sz="600" u="none" strike="noStrike" dirty="0">
                          <a:effectLst/>
                        </a:rPr>
                        <a:t>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CL-Customized</a:t>
                      </a:r>
                      <a:r>
                        <a:rPr lang="en-US" altLang="ko-KR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Logo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451622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sleep</a:t>
                      </a:r>
                      <a:r>
                        <a:rPr lang="en-US" sz="600" u="none" strike="noStrike" dirty="0">
                          <a:effectLst/>
                        </a:rPr>
                        <a:t>+ a </a:t>
                      </a:r>
                      <a:r>
                        <a:rPr lang="en-US" sz="600" u="none" strike="noStrike" dirty="0" smtClean="0">
                          <a:effectLst/>
                        </a:rPr>
                        <a:t>portable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heating mat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FG-Forest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Green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845774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 NEW premium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microfiber heating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blanket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Y-Yellow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934109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 slim </a:t>
                      </a:r>
                      <a:r>
                        <a:rPr lang="en-US" sz="600" u="none" strike="noStrike" dirty="0">
                          <a:effectLst/>
                        </a:rPr>
                        <a:t>Detachable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USB Hot pack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BR-Amber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Brown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091035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 Memory </a:t>
                      </a:r>
                      <a:r>
                        <a:rPr lang="en-US" sz="600" u="none" strike="noStrike" dirty="0">
                          <a:effectLst/>
                        </a:rPr>
                        <a:t>foam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heating </a:t>
                      </a:r>
                      <a:r>
                        <a:rPr lang="en-US" sz="600" u="none" strike="noStrike" dirty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SP-Soft </a:t>
                      </a:r>
                      <a:r>
                        <a:rPr lang="en-US" sz="600" u="none" strike="noStrike" dirty="0">
                          <a:effectLst/>
                        </a:rPr>
                        <a:t>pink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75455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algn="ctr" rtl="0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PD-padded vest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BL-Black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137139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119" y="1098218"/>
            <a:ext cx="2596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Nomenclature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50" y="2533586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① </a:t>
            </a:r>
            <a:r>
              <a:rPr lang="en-US" altLang="ko-KR" sz="1600" b="1" dirty="0"/>
              <a:t>Part Numbering System </a:t>
            </a:r>
            <a:endParaRPr lang="ko-KR" alt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151" y="6870505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② </a:t>
            </a:r>
            <a:r>
              <a:rPr lang="en-US" altLang="ko-KR" sz="1600" b="1" dirty="0"/>
              <a:t>Serial Numbering System </a:t>
            </a:r>
            <a:endParaRPr lang="ko-KR" altLang="en-US" sz="1500" dirty="0"/>
          </a:p>
        </p:txBody>
      </p:sp>
      <p:sp>
        <p:nvSpPr>
          <p:cNvPr id="22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2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04813" y="2872319"/>
            <a:ext cx="60118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2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3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4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5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6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7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8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9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10 </a:t>
            </a:r>
            <a:br>
              <a:rPr lang="en-US" altLang="ko-KR" sz="1200" b="1" baseline="-25000" dirty="0" smtClean="0">
                <a:solidFill>
                  <a:srgbClr val="000000"/>
                </a:solidFill>
              </a:rPr>
            </a:br>
            <a:r>
              <a:rPr lang="en-US" altLang="ko-KR" sz="1200" dirty="0"/>
              <a:t>SPDNBLU9CCNCCNN</a:t>
            </a:r>
            <a:endParaRPr lang="ko-KR" altLang="en-US" sz="1200" dirty="0"/>
          </a:p>
        </p:txBody>
      </p:sp>
      <p:sp>
        <p:nvSpPr>
          <p:cNvPr id="30" name="직사각형 29"/>
          <p:cNvSpPr/>
          <p:nvPr/>
        </p:nvSpPr>
        <p:spPr>
          <a:xfrm>
            <a:off x="2922026" y="1601396"/>
            <a:ext cx="2754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rgbClr val="000000"/>
                </a:solidFill>
              </a:rPr>
              <a:t>For quality and LOT tracking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Management, attach QR barcode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Stickers to the back of the controller.</a:t>
            </a:r>
            <a:endParaRPr lang="ko-KR" altLang="en-US" sz="1200" dirty="0"/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608" y="1611518"/>
            <a:ext cx="1292649" cy="702879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705" y="1601805"/>
            <a:ext cx="559168" cy="736595"/>
          </a:xfrm>
          <a:prstGeom prst="rect">
            <a:avLst/>
          </a:prstGeom>
        </p:spPr>
      </p:pic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25300"/>
              </p:ext>
            </p:extLst>
          </p:nvPr>
        </p:nvGraphicFramePr>
        <p:xfrm>
          <a:off x="404809" y="7215317"/>
          <a:ext cx="5996380" cy="1914397"/>
        </p:xfrm>
        <a:graphic>
          <a:graphicData uri="http://schemas.openxmlformats.org/drawingml/2006/table">
            <a:tbl>
              <a:tblPr/>
              <a:tblGrid>
                <a:gridCol w="36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97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36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330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Model Information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Manufacturing Information(LOT Number)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Assembly 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Serial number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Material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Company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LOT order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Sequence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PET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adaptor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765157" y="459475"/>
            <a:ext cx="268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DSU0104A3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SPDNBLU9CCNCCNN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753" y="1095950"/>
            <a:ext cx="1945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Packaging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613" y="1476357"/>
            <a:ext cx="1196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Packing </a:t>
            </a:r>
            <a:r>
              <a:rPr lang="en-US" altLang="ko-KR" sz="1600" b="1" dirty="0"/>
              <a:t>B</a:t>
            </a:r>
            <a:r>
              <a:rPr lang="en-US" altLang="ko-KR" sz="1600" b="1" dirty="0" smtClean="0"/>
              <a:t>ox</a:t>
            </a:r>
            <a:endParaRPr lang="ko-KR" altLang="en-US" sz="1600" b="1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65157" y="459475"/>
            <a:ext cx="268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DSU0104A3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SPDNBLU9CCNCCNN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6443" y="1639597"/>
            <a:ext cx="82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28547" y="2113821"/>
            <a:ext cx="997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Components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74157" y="6305296"/>
            <a:ext cx="94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Packing Box</a:t>
            </a:r>
            <a:endParaRPr lang="ko-KR" altLang="en-US" sz="1200" b="1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482" y="6574642"/>
            <a:ext cx="2139892" cy="2403347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9733" y="6987922"/>
            <a:ext cx="2053850" cy="1681724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0994" y="2625323"/>
            <a:ext cx="2485178" cy="323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005" y="1146220"/>
            <a:ext cx="2157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Precaution for Use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04813" y="1798956"/>
            <a:ext cx="6287133" cy="3543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Use carefully to avoid the risk of low-temperature burns if used for a long time.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touch with a heat-generating product. </a:t>
            </a:r>
            <a:endParaRPr lang="en-US" altLang="ko-KR" sz="1150" dirty="0" smtClean="0">
              <a:solidFill>
                <a:srgbClr val="202124"/>
              </a:solidFill>
              <a:ea typeface="inherit"/>
            </a:endParaRP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(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for infants and toddlers under 3 years old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.)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this device on the elderly who are sensitive to heat or cannot cope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overheating.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you have sensitive skin, it is recommended to use after a test or consultation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the product is damaged or broken, do not plug it in and contact the customer 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service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center.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Do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not damage or arbitrarily disassemble, repair, or modify with sharp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instruments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Keep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the product away from fire.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Avoid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wet areas when using or storing, and do not connect to power, especially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wet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hands.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fold or crumple severely when using or storing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ko-KR" altLang="ko-KR" sz="1150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5157" y="459475"/>
            <a:ext cx="268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DSU0104A3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SPDNBLU9CCNCCNN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11619</TotalTime>
  <Words>1093</Words>
  <Application>Microsoft Office PowerPoint</Application>
  <PresentationFormat>A4 용지(210x297mm)</PresentationFormat>
  <Paragraphs>522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inherit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강지원</dc:creator>
  <cp:lastModifiedBy>ADMIN</cp:lastModifiedBy>
  <cp:revision>367</cp:revision>
  <cp:lastPrinted>2023-09-18T06:19:54Z</cp:lastPrinted>
  <dcterms:created xsi:type="dcterms:W3CDTF">2023-04-19T03:12:56Z</dcterms:created>
  <dcterms:modified xsi:type="dcterms:W3CDTF">2023-12-04T05:32:22Z</dcterms:modified>
</cp:coreProperties>
</file>